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1" r:id="rId14"/>
    <p:sldId id="268" r:id="rId15"/>
    <p:sldId id="269" r:id="rId16"/>
    <p:sldId id="27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79" d="100"/>
          <a:sy n="79" d="100"/>
        </p:scale>
        <p:origin x="85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jpg>
</file>

<file path=ppt/media/image2.png>
</file>

<file path=ppt/media/image3.jpg>
</file>

<file path=ppt/media/image4.jpg>
</file>

<file path=ppt/media/image5.jp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9870173-6A3B-4582-BA69-DA2618339D78}" type="datetimeFigureOut">
              <a:rPr lang="en-US" smtClean="0"/>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95D3C0-8DC3-458A-AA29-917F2704EE7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473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870173-6A3B-4582-BA69-DA2618339D78}" type="datetimeFigureOut">
              <a:rPr lang="en-US" smtClean="0"/>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95D3C0-8DC3-458A-AA29-917F2704EE72}" type="slidenum">
              <a:rPr lang="en-US" smtClean="0"/>
              <a:t>‹#›</a:t>
            </a:fld>
            <a:endParaRPr lang="en-US"/>
          </a:p>
        </p:txBody>
      </p:sp>
    </p:spTree>
    <p:extLst>
      <p:ext uri="{BB962C8B-B14F-4D97-AF65-F5344CB8AC3E}">
        <p14:creationId xmlns:p14="http://schemas.microsoft.com/office/powerpoint/2010/main" val="1049058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870173-6A3B-4582-BA69-DA2618339D78}" type="datetimeFigureOut">
              <a:rPr lang="en-US" smtClean="0"/>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95D3C0-8DC3-458A-AA29-917F2704EE72}" type="slidenum">
              <a:rPr lang="en-US" smtClean="0"/>
              <a:t>‹#›</a:t>
            </a:fld>
            <a:endParaRPr lang="en-US"/>
          </a:p>
        </p:txBody>
      </p:sp>
    </p:spTree>
    <p:extLst>
      <p:ext uri="{BB962C8B-B14F-4D97-AF65-F5344CB8AC3E}">
        <p14:creationId xmlns:p14="http://schemas.microsoft.com/office/powerpoint/2010/main" val="682793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870173-6A3B-4582-BA69-DA2618339D78}" type="datetimeFigureOut">
              <a:rPr lang="en-US" smtClean="0"/>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95D3C0-8DC3-458A-AA29-917F2704EE72}" type="slidenum">
              <a:rPr lang="en-US" smtClean="0"/>
              <a:t>‹#›</a:t>
            </a:fld>
            <a:endParaRPr lang="en-US"/>
          </a:p>
        </p:txBody>
      </p:sp>
    </p:spTree>
    <p:extLst>
      <p:ext uri="{BB962C8B-B14F-4D97-AF65-F5344CB8AC3E}">
        <p14:creationId xmlns:p14="http://schemas.microsoft.com/office/powerpoint/2010/main" val="13251782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870173-6A3B-4582-BA69-DA2618339D78}" type="datetimeFigureOut">
              <a:rPr lang="en-US" smtClean="0"/>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95D3C0-8DC3-458A-AA29-917F2704EE7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0107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9870173-6A3B-4582-BA69-DA2618339D78}" type="datetimeFigureOut">
              <a:rPr lang="en-US" smtClean="0"/>
              <a:t>10/20/2024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95D3C0-8DC3-458A-AA29-917F2704EE72}" type="slidenum">
              <a:rPr lang="en-US" smtClean="0"/>
              <a:t>‹#›</a:t>
            </a:fld>
            <a:endParaRPr lang="en-US"/>
          </a:p>
        </p:txBody>
      </p:sp>
    </p:spTree>
    <p:extLst>
      <p:ext uri="{BB962C8B-B14F-4D97-AF65-F5344CB8AC3E}">
        <p14:creationId xmlns:p14="http://schemas.microsoft.com/office/powerpoint/2010/main" val="2863417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9870173-6A3B-4582-BA69-DA2618339D78}" type="datetimeFigureOut">
              <a:rPr lang="en-US" smtClean="0"/>
              <a:t>10/20/2024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95D3C0-8DC3-458A-AA29-917F2704EE72}" type="slidenum">
              <a:rPr lang="en-US" smtClean="0"/>
              <a:t>‹#›</a:t>
            </a:fld>
            <a:endParaRPr lang="en-US"/>
          </a:p>
        </p:txBody>
      </p:sp>
    </p:spTree>
    <p:extLst>
      <p:ext uri="{BB962C8B-B14F-4D97-AF65-F5344CB8AC3E}">
        <p14:creationId xmlns:p14="http://schemas.microsoft.com/office/powerpoint/2010/main" val="3591900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9870173-6A3B-4582-BA69-DA2618339D78}" type="datetimeFigureOut">
              <a:rPr lang="en-US" smtClean="0"/>
              <a:t>10/20/2024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95D3C0-8DC3-458A-AA29-917F2704EE72}" type="slidenum">
              <a:rPr lang="en-US" smtClean="0"/>
              <a:t>‹#›</a:t>
            </a:fld>
            <a:endParaRPr lang="en-US"/>
          </a:p>
        </p:txBody>
      </p:sp>
    </p:spTree>
    <p:extLst>
      <p:ext uri="{BB962C8B-B14F-4D97-AF65-F5344CB8AC3E}">
        <p14:creationId xmlns:p14="http://schemas.microsoft.com/office/powerpoint/2010/main" val="3678648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9870173-6A3B-4582-BA69-DA2618339D78}" type="datetimeFigureOut">
              <a:rPr lang="en-US" smtClean="0"/>
              <a:t>10/20/2024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7C95D3C0-8DC3-458A-AA29-917F2704EE72}" type="slidenum">
              <a:rPr lang="en-US" smtClean="0"/>
              <a:t>‹#›</a:t>
            </a:fld>
            <a:endParaRPr lang="en-US"/>
          </a:p>
        </p:txBody>
      </p:sp>
    </p:spTree>
    <p:extLst>
      <p:ext uri="{BB962C8B-B14F-4D97-AF65-F5344CB8AC3E}">
        <p14:creationId xmlns:p14="http://schemas.microsoft.com/office/powerpoint/2010/main" val="2044238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9870173-6A3B-4582-BA69-DA2618339D78}" type="datetimeFigureOut">
              <a:rPr lang="en-US" smtClean="0"/>
              <a:t>10/20/2024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C95D3C0-8DC3-458A-AA29-917F2704EE72}" type="slidenum">
              <a:rPr lang="en-US" smtClean="0"/>
              <a:t>‹#›</a:t>
            </a:fld>
            <a:endParaRPr lang="en-US"/>
          </a:p>
        </p:txBody>
      </p:sp>
    </p:spTree>
    <p:extLst>
      <p:ext uri="{BB962C8B-B14F-4D97-AF65-F5344CB8AC3E}">
        <p14:creationId xmlns:p14="http://schemas.microsoft.com/office/powerpoint/2010/main" val="1818825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870173-6A3B-4582-BA69-DA2618339D78}" type="datetimeFigureOut">
              <a:rPr lang="en-US" smtClean="0"/>
              <a:t>10/20/2024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C95D3C0-8DC3-458A-AA29-917F2704EE72}" type="slidenum">
              <a:rPr lang="en-US" smtClean="0"/>
              <a:t>‹#›</a:t>
            </a:fld>
            <a:endParaRPr lang="en-US"/>
          </a:p>
        </p:txBody>
      </p:sp>
    </p:spTree>
    <p:extLst>
      <p:ext uri="{BB962C8B-B14F-4D97-AF65-F5344CB8AC3E}">
        <p14:creationId xmlns:p14="http://schemas.microsoft.com/office/powerpoint/2010/main" val="35679512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9870173-6A3B-4582-BA69-DA2618339D78}" type="datetimeFigureOut">
              <a:rPr lang="en-US" smtClean="0"/>
              <a:t>10/20/2024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C95D3C0-8DC3-458A-AA29-917F2704EE7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781008"/>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hyperlink" Target="https://colab.research.google.com/drive/1fU3Qgb-VWQVbb65bygut-KwUpUN-sl6w?usp=sharing"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85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5D4FA-BC16-0B98-18C9-C7A65DC9B7EE}"/>
              </a:ext>
            </a:extLst>
          </p:cNvPr>
          <p:cNvSpPr>
            <a:spLocks noGrp="1"/>
          </p:cNvSpPr>
          <p:nvPr>
            <p:ph type="ctrTitle"/>
          </p:nvPr>
        </p:nvSpPr>
        <p:spPr/>
        <p:txBody>
          <a:bodyPr/>
          <a:lstStyle/>
          <a:p>
            <a:r>
              <a:rPr lang="en-US" b="1" dirty="0">
                <a:solidFill>
                  <a:schemeClr val="tx1"/>
                </a:solidFill>
                <a:effectLst>
                  <a:outerShdw blurRad="38100" dist="38100" dir="2700000" algn="tl">
                    <a:srgbClr val="000000">
                      <a:alpha val="43137"/>
                    </a:srgbClr>
                  </a:outerShdw>
                </a:effectLst>
              </a:rPr>
              <a:t>Cybersecurity Attacks Project</a:t>
            </a:r>
          </a:p>
        </p:txBody>
      </p:sp>
      <p:sp>
        <p:nvSpPr>
          <p:cNvPr id="3" name="Subtitle 2">
            <a:extLst>
              <a:ext uri="{FF2B5EF4-FFF2-40B4-BE49-F238E27FC236}">
                <a16:creationId xmlns:a16="http://schemas.microsoft.com/office/drawing/2014/main" id="{642ADBD7-B4ED-3D9B-13EB-E8FF1DC8A446}"/>
              </a:ext>
            </a:extLst>
          </p:cNvPr>
          <p:cNvSpPr>
            <a:spLocks noGrp="1"/>
          </p:cNvSpPr>
          <p:nvPr>
            <p:ph type="subTitle" idx="1"/>
          </p:nvPr>
        </p:nvSpPr>
        <p:spPr/>
        <p:txBody>
          <a:bodyPr/>
          <a:lstStyle/>
          <a:p>
            <a:r>
              <a:rPr lang="en-US" b="1" spc="300" dirty="0">
                <a:solidFill>
                  <a:schemeClr val="bg1"/>
                </a:solidFill>
                <a:effectLst>
                  <a:outerShdw blurRad="38100" dist="38100" dir="2700000" algn="tl">
                    <a:srgbClr val="000000">
                      <a:alpha val="43137"/>
                    </a:srgbClr>
                  </a:outerShdw>
                </a:effectLst>
              </a:rPr>
              <a:t>Analysis &amp; Visualization</a:t>
            </a:r>
          </a:p>
        </p:txBody>
      </p:sp>
    </p:spTree>
    <p:extLst>
      <p:ext uri="{BB962C8B-B14F-4D97-AF65-F5344CB8AC3E}">
        <p14:creationId xmlns:p14="http://schemas.microsoft.com/office/powerpoint/2010/main" val="18362658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C719D-61D8-1EAA-D424-473C93C10B45}"/>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Questions and their Answers(4)</a:t>
            </a:r>
          </a:p>
        </p:txBody>
      </p:sp>
      <p:sp>
        <p:nvSpPr>
          <p:cNvPr id="3" name="Content Placeholder 2">
            <a:extLst>
              <a:ext uri="{FF2B5EF4-FFF2-40B4-BE49-F238E27FC236}">
                <a16:creationId xmlns:a16="http://schemas.microsoft.com/office/drawing/2014/main" id="{60BEFDA0-88ED-48BE-0BBE-7758B8E1B6D6}"/>
              </a:ext>
            </a:extLst>
          </p:cNvPr>
          <p:cNvSpPr>
            <a:spLocks noGrp="1"/>
          </p:cNvSpPr>
          <p:nvPr>
            <p:ph idx="1"/>
          </p:nvPr>
        </p:nvSpPr>
        <p:spPr/>
        <p:txBody>
          <a:bodyPr/>
          <a:lstStyle/>
          <a:p>
            <a:pPr marL="457200" indent="-457200">
              <a:buFont typeface="+mj-lt"/>
              <a:buAutoNum type="arabicParenR"/>
            </a:pPr>
            <a:r>
              <a:rPr lang="en-US" dirty="0"/>
              <a:t>How has the number of attacks changed over the years and months? Are there any specific months or years that show a spike in the number of attacks?</a:t>
            </a:r>
          </a:p>
          <a:p>
            <a:pPr marL="457200" indent="-457200">
              <a:buFont typeface="+mj-lt"/>
              <a:buAutoNum type="arabicParenR"/>
            </a:pPr>
            <a:r>
              <a:rPr lang="en-US" dirty="0"/>
              <a:t>Which actions (e.g., blocked, logged, ignored) are most frequently taken in response to attacks?</a:t>
            </a:r>
          </a:p>
        </p:txBody>
      </p:sp>
      <p:pic>
        <p:nvPicPr>
          <p:cNvPr id="5" name="Picture 4" descr="A screenshot of a graph&#10;&#10;Description automatically generated">
            <a:extLst>
              <a:ext uri="{FF2B5EF4-FFF2-40B4-BE49-F238E27FC236}">
                <a16:creationId xmlns:a16="http://schemas.microsoft.com/office/drawing/2014/main" id="{2DB92F2B-E01E-110D-C08C-13D6CF2C03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156" y="3289117"/>
            <a:ext cx="9978647" cy="3568883"/>
          </a:xfrm>
          <a:prstGeom prst="rect">
            <a:avLst/>
          </a:prstGeom>
        </p:spPr>
      </p:pic>
    </p:spTree>
    <p:extLst>
      <p:ext uri="{BB962C8B-B14F-4D97-AF65-F5344CB8AC3E}">
        <p14:creationId xmlns:p14="http://schemas.microsoft.com/office/powerpoint/2010/main" val="210234185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F6425-0CAA-7219-AC0F-CE9F0DE44A37}"/>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Questions and their Answers(5)</a:t>
            </a:r>
          </a:p>
        </p:txBody>
      </p:sp>
      <p:sp>
        <p:nvSpPr>
          <p:cNvPr id="3" name="Content Placeholder 2">
            <a:extLst>
              <a:ext uri="{FF2B5EF4-FFF2-40B4-BE49-F238E27FC236}">
                <a16:creationId xmlns:a16="http://schemas.microsoft.com/office/drawing/2014/main" id="{9D91D8CB-5480-BED1-2C5D-48E48AEAEC10}"/>
              </a:ext>
            </a:extLst>
          </p:cNvPr>
          <p:cNvSpPr>
            <a:spLocks noGrp="1"/>
          </p:cNvSpPr>
          <p:nvPr>
            <p:ph idx="1"/>
          </p:nvPr>
        </p:nvSpPr>
        <p:spPr/>
        <p:txBody>
          <a:bodyPr/>
          <a:lstStyle/>
          <a:p>
            <a:pPr marL="457200" indent="-457200">
              <a:buFont typeface="+mj-lt"/>
              <a:buAutoNum type="arabicParenR"/>
            </a:pPr>
            <a:r>
              <a:rPr lang="en-US" dirty="0"/>
              <a:t>Which protocols (e.g., TCP, UDP, ICMP) are most commonly used in attacks?</a:t>
            </a:r>
          </a:p>
          <a:p>
            <a:pPr marL="457200" indent="-457200">
              <a:buFont typeface="+mj-lt"/>
              <a:buAutoNum type="arabicParenR"/>
            </a:pPr>
            <a:r>
              <a:rPr lang="en-US" dirty="0"/>
              <a:t>Is there a specific packet type (e.g., data, control) associated with the majority of attacks?</a:t>
            </a:r>
          </a:p>
          <a:p>
            <a:pPr marL="457200" indent="-457200">
              <a:buFont typeface="+mj-lt"/>
              <a:buAutoNum type="arabicParenR"/>
            </a:pPr>
            <a:r>
              <a:rPr lang="en-US" dirty="0"/>
              <a:t>Are there any patterns in protocol usage based on specific firewall logs or attack signatures?</a:t>
            </a:r>
          </a:p>
        </p:txBody>
      </p:sp>
      <p:pic>
        <p:nvPicPr>
          <p:cNvPr id="7" name="Picture 6" descr="A screenshot of a computer&#10;&#10;Description automatically generated">
            <a:extLst>
              <a:ext uri="{FF2B5EF4-FFF2-40B4-BE49-F238E27FC236}">
                <a16:creationId xmlns:a16="http://schemas.microsoft.com/office/drawing/2014/main" id="{AB128C81-9BC7-DB3E-4824-E2FE2C1DE9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320" y="3289117"/>
            <a:ext cx="10119360" cy="3568883"/>
          </a:xfrm>
          <a:prstGeom prst="rect">
            <a:avLst/>
          </a:prstGeom>
        </p:spPr>
      </p:pic>
    </p:spTree>
    <p:extLst>
      <p:ext uri="{BB962C8B-B14F-4D97-AF65-F5344CB8AC3E}">
        <p14:creationId xmlns:p14="http://schemas.microsoft.com/office/powerpoint/2010/main" val="14976264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37BC6-DA4A-D3A0-04A1-A7E67CDE4B0F}"/>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Questions and their Answers(6)</a:t>
            </a:r>
          </a:p>
        </p:txBody>
      </p:sp>
      <p:sp>
        <p:nvSpPr>
          <p:cNvPr id="3" name="Content Placeholder 2">
            <a:extLst>
              <a:ext uri="{FF2B5EF4-FFF2-40B4-BE49-F238E27FC236}">
                <a16:creationId xmlns:a16="http://schemas.microsoft.com/office/drawing/2014/main" id="{4DD30962-33A9-4163-A3EC-FD4C3517700B}"/>
              </a:ext>
            </a:extLst>
          </p:cNvPr>
          <p:cNvSpPr>
            <a:spLocks noGrp="1"/>
          </p:cNvSpPr>
          <p:nvPr>
            <p:ph idx="1"/>
          </p:nvPr>
        </p:nvSpPr>
        <p:spPr/>
        <p:txBody>
          <a:bodyPr/>
          <a:lstStyle/>
          <a:p>
            <a:pPr marL="457200" indent="-457200">
              <a:buFont typeface="+mj-lt"/>
              <a:buAutoNum type="arabicParenR"/>
            </a:pPr>
            <a:r>
              <a:rPr lang="en-US" dirty="0"/>
              <a:t>Which destination ports are most frequently targeted in the attacks?</a:t>
            </a:r>
          </a:p>
          <a:p>
            <a:pPr marL="457200" indent="-457200">
              <a:buFont typeface="+mj-lt"/>
              <a:buAutoNum type="arabicParenR"/>
            </a:pPr>
            <a:r>
              <a:rPr lang="en-US" dirty="0"/>
              <a:t>What is the distribution of attack types?</a:t>
            </a:r>
          </a:p>
        </p:txBody>
      </p:sp>
      <p:pic>
        <p:nvPicPr>
          <p:cNvPr id="6" name="Picture 5" descr="A screenshot of a computer&#10;&#10;Description automatically generated">
            <a:extLst>
              <a:ext uri="{FF2B5EF4-FFF2-40B4-BE49-F238E27FC236}">
                <a16:creationId xmlns:a16="http://schemas.microsoft.com/office/drawing/2014/main" id="{E56AC9D5-D835-946C-CD41-4CFA2AC170F9}"/>
              </a:ext>
            </a:extLst>
          </p:cNvPr>
          <p:cNvPicPr>
            <a:picLocks noChangeAspect="1"/>
          </p:cNvPicPr>
          <p:nvPr/>
        </p:nvPicPr>
        <p:blipFill>
          <a:blip r:embed="rId2">
            <a:extLst>
              <a:ext uri="{28A0092B-C50C-407E-A947-70E740481C1C}">
                <a14:useLocalDpi xmlns:a14="http://schemas.microsoft.com/office/drawing/2010/main" val="0"/>
              </a:ext>
            </a:extLst>
          </a:blip>
          <a:srcRect l="-1186" t="2625" r="1186" b="-2625"/>
          <a:stretch/>
        </p:blipFill>
        <p:spPr>
          <a:xfrm>
            <a:off x="1036320" y="2896652"/>
            <a:ext cx="10058400" cy="4047802"/>
          </a:xfrm>
          <a:prstGeom prst="rect">
            <a:avLst/>
          </a:prstGeom>
        </p:spPr>
      </p:pic>
    </p:spTree>
    <p:extLst>
      <p:ext uri="{BB962C8B-B14F-4D97-AF65-F5344CB8AC3E}">
        <p14:creationId xmlns:p14="http://schemas.microsoft.com/office/powerpoint/2010/main" val="15527438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1BB34-A9EA-3606-422C-5021A6233BEF}"/>
              </a:ext>
            </a:extLst>
          </p:cNvPr>
          <p:cNvSpPr>
            <a:spLocks noGrp="1"/>
          </p:cNvSpPr>
          <p:nvPr>
            <p:ph type="title"/>
          </p:nvPr>
        </p:nvSpPr>
        <p:spPr/>
        <p:txBody>
          <a:bodyPr>
            <a:normAutofit/>
          </a:bodyPr>
          <a:lstStyle/>
          <a:p>
            <a:pPr algn="ctr"/>
            <a:r>
              <a:rPr lang="en-US" sz="4000" b="1" dirty="0">
                <a:effectLst>
                  <a:outerShdw blurRad="38100" dist="38100" dir="2700000" algn="tl">
                    <a:srgbClr val="000000">
                      <a:alpha val="43137"/>
                    </a:srgbClr>
                  </a:outerShdw>
                </a:effectLst>
              </a:rPr>
              <a:t>Performing Validation and more analysis using SQL</a:t>
            </a:r>
          </a:p>
        </p:txBody>
      </p:sp>
      <p:sp>
        <p:nvSpPr>
          <p:cNvPr id="3" name="Content Placeholder 2">
            <a:extLst>
              <a:ext uri="{FF2B5EF4-FFF2-40B4-BE49-F238E27FC236}">
                <a16:creationId xmlns:a16="http://schemas.microsoft.com/office/drawing/2014/main" id="{40FE6FD7-E391-4899-6BAD-C065F2F45DF1}"/>
              </a:ext>
            </a:extLst>
          </p:cNvPr>
          <p:cNvSpPr>
            <a:spLocks noGrp="1"/>
          </p:cNvSpPr>
          <p:nvPr>
            <p:ph idx="1"/>
          </p:nvPr>
        </p:nvSpPr>
        <p:spPr>
          <a:xfrm>
            <a:off x="1097280" y="1845734"/>
            <a:ext cx="10058400" cy="4486972"/>
          </a:xfrm>
        </p:spPr>
        <p:txBody>
          <a:bodyPr/>
          <a:lstStyle/>
          <a:p>
            <a:pPr marL="457200" indent="-457200">
              <a:buFont typeface="+mj-lt"/>
              <a:buAutoNum type="arabicPeriod"/>
            </a:pPr>
            <a:r>
              <a:rPr lang="en-US" dirty="0"/>
              <a:t>Creating a database called cybersecurity and loading the dataset into it</a:t>
            </a:r>
          </a:p>
          <a:p>
            <a:pPr marL="457200" indent="-457200">
              <a:buFont typeface="+mj-lt"/>
              <a:buAutoNum type="arabicPeriod"/>
            </a:pPr>
            <a:r>
              <a:rPr lang="en-US" dirty="0"/>
              <a:t>Calculate Average Anomaly Scores (Validation)</a:t>
            </a:r>
          </a:p>
          <a:p>
            <a:pPr marL="457200" indent="-457200">
              <a:buFont typeface="+mj-lt"/>
              <a:buAutoNum type="arabicPeriod"/>
            </a:pPr>
            <a:r>
              <a:rPr lang="en-US" dirty="0"/>
              <a:t>Count of Network Events (Validation)</a:t>
            </a:r>
          </a:p>
          <a:p>
            <a:pPr marL="457200" indent="-457200">
              <a:buFont typeface="+mj-lt"/>
              <a:buAutoNum type="arabicPeriod"/>
            </a:pPr>
            <a:r>
              <a:rPr lang="en-US" dirty="0"/>
              <a:t>Calculate Average Packet Length (Validation)</a:t>
            </a:r>
          </a:p>
          <a:p>
            <a:pPr marL="457200" indent="-457200">
              <a:buFont typeface="+mj-lt"/>
              <a:buAutoNum type="arabicPeriod"/>
            </a:pPr>
            <a:r>
              <a:rPr lang="en-US" dirty="0"/>
              <a:t>Count of Malware Indicators by Day (analysis)</a:t>
            </a:r>
          </a:p>
          <a:p>
            <a:pPr marL="457200" indent="-457200">
              <a:buFont typeface="+mj-lt"/>
              <a:buAutoNum type="arabicPeriod"/>
            </a:pPr>
            <a:r>
              <a:rPr lang="en-US" dirty="0"/>
              <a:t>Average Anomaly Scores by Day (analysis)</a:t>
            </a:r>
          </a:p>
          <a:p>
            <a:pPr marL="457200" indent="-457200">
              <a:buFont typeface="+mj-lt"/>
              <a:buAutoNum type="arabicPeriod"/>
            </a:pPr>
            <a:r>
              <a:rPr lang="en-US" dirty="0"/>
              <a:t>Count of Attacks by Year and Month (analysis)</a:t>
            </a:r>
          </a:p>
          <a:p>
            <a:pPr marL="457200" indent="-457200">
              <a:buFont typeface="+mj-lt"/>
              <a:buAutoNum type="arabicPeriod"/>
            </a:pPr>
            <a:r>
              <a:rPr lang="en-US" dirty="0"/>
              <a:t>Top Targeted Destination Ports (analysis)</a:t>
            </a:r>
          </a:p>
          <a:p>
            <a:pPr marL="457200" indent="-457200">
              <a:buFont typeface="+mj-lt"/>
              <a:buAutoNum type="arabicPeriod"/>
            </a:pPr>
            <a:r>
              <a:rPr lang="en-US" dirty="0"/>
              <a:t>Average Packet Length by Attack Type (analysis)</a:t>
            </a:r>
          </a:p>
          <a:p>
            <a:pPr marL="457200" indent="-457200">
              <a:buFont typeface="+mj-lt"/>
              <a:buAutoNum type="arabicPeriod"/>
            </a:pPr>
            <a:r>
              <a:rPr lang="en-US" dirty="0"/>
              <a:t>Count of Attacks by Traffic Type (analysis)</a:t>
            </a:r>
          </a:p>
        </p:txBody>
      </p:sp>
    </p:spTree>
    <p:extLst>
      <p:ext uri="{BB962C8B-B14F-4D97-AF65-F5344CB8AC3E}">
        <p14:creationId xmlns:p14="http://schemas.microsoft.com/office/powerpoint/2010/main" val="2188228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2C6E4-1E5E-EBA4-CF6B-1BCD16323ADA}"/>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Driving Insights(1)</a:t>
            </a:r>
          </a:p>
        </p:txBody>
      </p:sp>
      <p:sp>
        <p:nvSpPr>
          <p:cNvPr id="3" name="Content Placeholder 2">
            <a:extLst>
              <a:ext uri="{FF2B5EF4-FFF2-40B4-BE49-F238E27FC236}">
                <a16:creationId xmlns:a16="http://schemas.microsoft.com/office/drawing/2014/main" id="{EBAE3A91-7C81-8A65-EA49-DDB48414CB73}"/>
              </a:ext>
            </a:extLst>
          </p:cNvPr>
          <p:cNvSpPr>
            <a:spLocks noGrp="1"/>
          </p:cNvSpPr>
          <p:nvPr>
            <p:ph idx="1"/>
          </p:nvPr>
        </p:nvSpPr>
        <p:spPr/>
        <p:txBody>
          <a:bodyPr>
            <a:normAutofit lnSpcReduction="10000"/>
          </a:bodyPr>
          <a:lstStyle/>
          <a:p>
            <a:pPr>
              <a:buFont typeface="Wingdings" panose="05000000000000000000" pitchFamily="2" charset="2"/>
              <a:buChar char="Ø"/>
            </a:pPr>
            <a:r>
              <a:rPr lang="en-US" dirty="0"/>
              <a:t>The total number of attacks by country can help identify how different regions or cities within the same country compare in terms of attack frequency. A particular city might have vulnerabilities in their cybersecurity infrastructure or might be frequent targets due to political, economic, or technological factors.</a:t>
            </a:r>
          </a:p>
          <a:p>
            <a:pPr>
              <a:buFont typeface="Wingdings" panose="05000000000000000000" pitchFamily="2" charset="2"/>
              <a:buChar char="Ø"/>
            </a:pPr>
            <a:r>
              <a:rPr lang="en-US" dirty="0"/>
              <a:t>User information associated with each attack may reveal patterns such as the types of users or businesses targeted in different cities. For instance, cities with more corporate or government infrastructure might show a higher volume of sophisticated attacks aimed at large organizations.</a:t>
            </a:r>
          </a:p>
          <a:p>
            <a:pPr>
              <a:buFont typeface="Wingdings" panose="05000000000000000000" pitchFamily="2" charset="2"/>
              <a:buChar char="Ø"/>
            </a:pPr>
            <a:r>
              <a:rPr lang="en-US" dirty="0"/>
              <a:t>A correlation between high anomaly scores and malware detection can suggest a strong relationship between the severity of network activity anomalies and the presence of malicious software.</a:t>
            </a:r>
          </a:p>
          <a:p>
            <a:pPr>
              <a:buFont typeface="Wingdings" panose="05000000000000000000" pitchFamily="2" charset="2"/>
              <a:buChar char="Ø"/>
            </a:pPr>
            <a:r>
              <a:rPr lang="en-US" dirty="0"/>
              <a:t>By analyzing the devices or operating systems targeted, you can identify which platforms are most vulnerable. For instance, if Windows systems are frequently targeted, it may indicate that attackers exploit specific weaknesses in that OS.</a:t>
            </a:r>
          </a:p>
        </p:txBody>
      </p:sp>
    </p:spTree>
    <p:extLst>
      <p:ext uri="{BB962C8B-B14F-4D97-AF65-F5344CB8AC3E}">
        <p14:creationId xmlns:p14="http://schemas.microsoft.com/office/powerpoint/2010/main" val="1817301982"/>
      </p:ext>
    </p:extLst>
  </p:cSld>
  <p:clrMapOvr>
    <a:masterClrMapping/>
  </p:clrMapOvr>
  <p:transition spd="slow">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C23C3-B3F6-3846-D114-CA93E6A74692}"/>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Driving Insights(2)</a:t>
            </a:r>
          </a:p>
        </p:txBody>
      </p:sp>
      <p:sp>
        <p:nvSpPr>
          <p:cNvPr id="3" name="Content Placeholder 2">
            <a:extLst>
              <a:ext uri="{FF2B5EF4-FFF2-40B4-BE49-F238E27FC236}">
                <a16:creationId xmlns:a16="http://schemas.microsoft.com/office/drawing/2014/main" id="{F3B03F01-08B4-03AB-B932-E45EF3322F45}"/>
              </a:ext>
            </a:extLst>
          </p:cNvPr>
          <p:cNvSpPr>
            <a:spLocks noGrp="1"/>
          </p:cNvSpPr>
          <p:nvPr>
            <p:ph idx="1"/>
          </p:nvPr>
        </p:nvSpPr>
        <p:spPr/>
        <p:txBody>
          <a:bodyPr/>
          <a:lstStyle/>
          <a:p>
            <a:pPr>
              <a:buFont typeface="Wingdings" panose="05000000000000000000" pitchFamily="2" charset="2"/>
              <a:buChar char="Ø"/>
            </a:pPr>
            <a:r>
              <a:rPr lang="en-US" dirty="0"/>
              <a:t>By analyzing which actions (e.g., blocked, logged, ignored) are most frequently taken, you can evaluate how prepared your systems are for mitigating attacks. A high frequency of blocked actions might indicate strong defenses, while a large number of logged or ignored attacks could suggest areas where active defense mechanisms are lacking.</a:t>
            </a:r>
          </a:p>
          <a:p>
            <a:pPr>
              <a:buFont typeface="Wingdings" panose="05000000000000000000" pitchFamily="2" charset="2"/>
              <a:buChar char="Ø"/>
            </a:pPr>
            <a:r>
              <a:rPr lang="en-US" dirty="0"/>
              <a:t>Analyzing which protocols (e.g., TCP, UDP, ICMP) are most frequently used in attacks can reveal common methods attackers use to penetrate networks. For example, a high prevalence of TCP-based attacks may indicate that attackers exploit specific vulnerabilities in TCP connections.</a:t>
            </a:r>
          </a:p>
          <a:p>
            <a:pPr>
              <a:buFont typeface="Wingdings" panose="05000000000000000000" pitchFamily="2" charset="2"/>
              <a:buChar char="Ø"/>
            </a:pPr>
            <a:r>
              <a:rPr lang="en-US" dirty="0"/>
              <a:t>Analyzing the destination ports most frequently targeted by attacks can help identify common entry points that attackers attempt to exploit. For instance, if a particular port is targeted repeatedly, it could indicate a known vulnerability associated with services running on that port.</a:t>
            </a:r>
          </a:p>
        </p:txBody>
      </p:sp>
    </p:spTree>
    <p:extLst>
      <p:ext uri="{BB962C8B-B14F-4D97-AF65-F5344CB8AC3E}">
        <p14:creationId xmlns:p14="http://schemas.microsoft.com/office/powerpoint/2010/main" val="27987988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8B9058-2A95-3F7F-CD5F-CCD4DED02692}"/>
              </a:ext>
            </a:extLst>
          </p:cNvPr>
          <p:cNvSpPr txBox="1"/>
          <p:nvPr/>
        </p:nvSpPr>
        <p:spPr>
          <a:xfrm>
            <a:off x="1029105" y="2551837"/>
            <a:ext cx="10133789" cy="1754326"/>
          </a:xfrm>
          <a:prstGeom prst="rect">
            <a:avLst/>
          </a:prstGeom>
          <a:noFill/>
        </p:spPr>
        <p:txBody>
          <a:bodyPr wrap="square" rtlCol="0">
            <a:spAutoFit/>
          </a:bodyPr>
          <a:lstStyle/>
          <a:p>
            <a:pPr algn="ctr"/>
            <a:r>
              <a:rPr lang="en-US" sz="5400" b="1" spc="3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 </a:t>
            </a:r>
          </a:p>
          <a:p>
            <a:pPr algn="ctr"/>
            <a:r>
              <a:rPr lang="en-US" sz="5400" b="1" spc="3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FOR REACHING THE END</a:t>
            </a:r>
          </a:p>
        </p:txBody>
      </p:sp>
    </p:spTree>
    <p:extLst>
      <p:ext uri="{BB962C8B-B14F-4D97-AF65-F5344CB8AC3E}">
        <p14:creationId xmlns:p14="http://schemas.microsoft.com/office/powerpoint/2010/main" val="13301310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85606-C0FD-062E-D51D-D61F7794150C}"/>
              </a:ext>
            </a:extLst>
          </p:cNvPr>
          <p:cNvSpPr>
            <a:spLocks noGrp="1"/>
          </p:cNvSpPr>
          <p:nvPr>
            <p:ph type="title"/>
          </p:nvPr>
        </p:nvSpPr>
        <p:spPr/>
        <p:txBody>
          <a:bodyPr/>
          <a:lstStyle/>
          <a:p>
            <a:pPr algn="ctr"/>
            <a:r>
              <a:rPr lang="en-US" sz="4800" b="1" spc="600" dirty="0">
                <a:effectLst>
                  <a:outerShdw blurRad="38100" dist="38100" dir="2700000" algn="tl">
                    <a:srgbClr val="000000">
                      <a:alpha val="43137"/>
                    </a:srgbClr>
                  </a:outerShdw>
                </a:effectLst>
              </a:rPr>
              <a:t>Meet Our Team</a:t>
            </a:r>
          </a:p>
        </p:txBody>
      </p:sp>
      <p:pic>
        <p:nvPicPr>
          <p:cNvPr id="9" name="Content Placeholder 7">
            <a:extLst>
              <a:ext uri="{FF2B5EF4-FFF2-40B4-BE49-F238E27FC236}">
                <a16:creationId xmlns:a16="http://schemas.microsoft.com/office/drawing/2014/main" id="{B22F1E52-BF36-5F9B-C906-E1A4B87A458A}"/>
              </a:ext>
            </a:extLst>
          </p:cNvPr>
          <p:cNvPicPr>
            <a:picLocks noChangeAspect="1"/>
          </p:cNvPicPr>
          <p:nvPr/>
        </p:nvPicPr>
        <p:blipFill>
          <a:blip r:embed="rId2">
            <a:extLst>
              <a:ext uri="{28A0092B-C50C-407E-A947-70E740481C1C}">
                <a14:useLocalDpi xmlns:a14="http://schemas.microsoft.com/office/drawing/2010/main" val="0"/>
              </a:ext>
            </a:extLst>
          </a:blip>
          <a:srcRect t="3162" b="28036"/>
          <a:stretch/>
        </p:blipFill>
        <p:spPr>
          <a:xfrm>
            <a:off x="6293284" y="2029555"/>
            <a:ext cx="2028995" cy="18613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0" name="Content Placeholder 7">
            <a:extLst>
              <a:ext uri="{FF2B5EF4-FFF2-40B4-BE49-F238E27FC236}">
                <a16:creationId xmlns:a16="http://schemas.microsoft.com/office/drawing/2014/main" id="{1F37E16B-D2F5-B774-1F09-821331A5696E}"/>
              </a:ext>
            </a:extLst>
          </p:cNvPr>
          <p:cNvPicPr>
            <a:picLocks noChangeAspect="1"/>
          </p:cNvPicPr>
          <p:nvPr/>
        </p:nvPicPr>
        <p:blipFill>
          <a:blip r:embed="rId3">
            <a:extLst>
              <a:ext uri="{28A0092B-C50C-407E-A947-70E740481C1C}">
                <a14:useLocalDpi xmlns:a14="http://schemas.microsoft.com/office/drawing/2010/main" val="0"/>
              </a:ext>
            </a:extLst>
          </a:blip>
          <a:srcRect t="3878" b="27320"/>
          <a:stretch/>
        </p:blipFill>
        <p:spPr>
          <a:xfrm>
            <a:off x="3459884" y="2029555"/>
            <a:ext cx="2028995" cy="18613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1" name="Content Placeholder 7">
            <a:extLst>
              <a:ext uri="{FF2B5EF4-FFF2-40B4-BE49-F238E27FC236}">
                <a16:creationId xmlns:a16="http://schemas.microsoft.com/office/drawing/2014/main" id="{38C96DB6-4EA6-E95B-4EEF-B7879EF277F5}"/>
              </a:ext>
            </a:extLst>
          </p:cNvPr>
          <p:cNvPicPr>
            <a:picLocks noChangeAspect="1"/>
          </p:cNvPicPr>
          <p:nvPr/>
        </p:nvPicPr>
        <p:blipFill>
          <a:blip r:embed="rId4">
            <a:extLst>
              <a:ext uri="{28A0092B-C50C-407E-A947-70E740481C1C}">
                <a14:useLocalDpi xmlns:a14="http://schemas.microsoft.com/office/drawing/2010/main" val="0"/>
              </a:ext>
            </a:extLst>
          </a:blip>
          <a:srcRect t="24919" b="6238"/>
          <a:stretch/>
        </p:blipFill>
        <p:spPr>
          <a:xfrm>
            <a:off x="9126684" y="2029555"/>
            <a:ext cx="2028995" cy="18613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TextBox 14">
            <a:extLst>
              <a:ext uri="{FF2B5EF4-FFF2-40B4-BE49-F238E27FC236}">
                <a16:creationId xmlns:a16="http://schemas.microsoft.com/office/drawing/2014/main" id="{89F3FE41-CDB8-92AA-BE87-C7F5AFD91ADA}"/>
              </a:ext>
            </a:extLst>
          </p:cNvPr>
          <p:cNvSpPr txBox="1"/>
          <p:nvPr/>
        </p:nvSpPr>
        <p:spPr>
          <a:xfrm>
            <a:off x="701218" y="4348263"/>
            <a:ext cx="2155455" cy="830997"/>
          </a:xfrm>
          <a:prstGeom prst="rect">
            <a:avLst/>
          </a:prstGeom>
          <a:noFill/>
        </p:spPr>
        <p:txBody>
          <a:bodyPr wrap="square" rtlCol="0">
            <a:spAutoFit/>
          </a:bodyPr>
          <a:lstStyle/>
          <a:p>
            <a:pPr algn="ctr"/>
            <a:r>
              <a:rPr lang="en-US" sz="2000" b="1" dirty="0">
                <a:effectLst>
                  <a:outerShdw blurRad="38100" dist="38100" dir="2700000" algn="tl">
                    <a:srgbClr val="000000">
                      <a:alpha val="43137"/>
                    </a:srgbClr>
                  </a:outerShdw>
                </a:effectLst>
              </a:rPr>
              <a:t>Youssef Ahmed</a:t>
            </a:r>
          </a:p>
          <a:p>
            <a:pPr algn="ctr"/>
            <a:r>
              <a:rPr lang="en-US" sz="1400" b="1" dirty="0">
                <a:effectLst>
                  <a:outerShdw blurRad="38100" dist="38100" dir="2700000" algn="tl">
                    <a:srgbClr val="000000">
                      <a:alpha val="43137"/>
                    </a:srgbClr>
                  </a:outerShdw>
                </a:effectLst>
              </a:rPr>
              <a:t>Python(Data cleaning</a:t>
            </a:r>
          </a:p>
          <a:p>
            <a:pPr algn="ctr"/>
            <a:r>
              <a:rPr lang="en-US" sz="1400" b="1" dirty="0">
                <a:effectLst>
                  <a:outerShdw blurRad="38100" dist="38100" dir="2700000" algn="tl">
                    <a:srgbClr val="000000">
                      <a:alpha val="43137"/>
                    </a:srgbClr>
                  </a:outerShdw>
                </a:effectLst>
              </a:rPr>
              <a:t>&amp; preprocessing)</a:t>
            </a:r>
          </a:p>
        </p:txBody>
      </p:sp>
      <p:sp>
        <p:nvSpPr>
          <p:cNvPr id="16" name="TextBox 15">
            <a:extLst>
              <a:ext uri="{FF2B5EF4-FFF2-40B4-BE49-F238E27FC236}">
                <a16:creationId xmlns:a16="http://schemas.microsoft.com/office/drawing/2014/main" id="{874DEC12-9B0F-4860-965B-4200A0C73660}"/>
              </a:ext>
            </a:extLst>
          </p:cNvPr>
          <p:cNvSpPr txBox="1"/>
          <p:nvPr/>
        </p:nvSpPr>
        <p:spPr>
          <a:xfrm>
            <a:off x="8083782" y="5861267"/>
            <a:ext cx="4114800" cy="369332"/>
          </a:xfrm>
          <a:prstGeom prst="rect">
            <a:avLst/>
          </a:prstGeom>
          <a:noFill/>
        </p:spPr>
        <p:txBody>
          <a:bodyPr wrap="square" rtlCol="0">
            <a:spAutoFit/>
          </a:bodyPr>
          <a:lstStyle/>
          <a:p>
            <a:r>
              <a:rPr lang="en-US" dirty="0">
                <a:effectLst>
                  <a:outerShdw blurRad="38100" dist="38100" dir="2700000" algn="tl">
                    <a:srgbClr val="000000">
                      <a:alpha val="43137"/>
                    </a:srgbClr>
                  </a:outerShdw>
                </a:effectLst>
              </a:rPr>
              <a:t>Under supervision of : Dr.Doaa Mokhtar</a:t>
            </a:r>
          </a:p>
        </p:txBody>
      </p:sp>
      <p:pic>
        <p:nvPicPr>
          <p:cNvPr id="5" name="Content Placeholder 7">
            <a:extLst>
              <a:ext uri="{FF2B5EF4-FFF2-40B4-BE49-F238E27FC236}">
                <a16:creationId xmlns:a16="http://schemas.microsoft.com/office/drawing/2014/main" id="{4B87D705-4877-8335-6B4D-2889C5D75712}"/>
              </a:ext>
            </a:extLst>
          </p:cNvPr>
          <p:cNvPicPr>
            <a:picLocks noChangeAspect="1"/>
          </p:cNvPicPr>
          <p:nvPr/>
        </p:nvPicPr>
        <p:blipFill>
          <a:blip r:embed="rId5">
            <a:extLst>
              <a:ext uri="{28A0092B-C50C-407E-A947-70E740481C1C}">
                <a14:useLocalDpi xmlns:a14="http://schemas.microsoft.com/office/drawing/2010/main" val="0"/>
              </a:ext>
            </a:extLst>
          </a:blip>
          <a:srcRect l="14722" r="13883" b="41615"/>
          <a:stretch/>
        </p:blipFill>
        <p:spPr>
          <a:xfrm>
            <a:off x="764449" y="2029555"/>
            <a:ext cx="2028995" cy="18613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TextBox 2">
            <a:extLst>
              <a:ext uri="{FF2B5EF4-FFF2-40B4-BE49-F238E27FC236}">
                <a16:creationId xmlns:a16="http://schemas.microsoft.com/office/drawing/2014/main" id="{34A5CA00-E85A-1B6A-915B-EF260DB5173E}"/>
              </a:ext>
            </a:extLst>
          </p:cNvPr>
          <p:cNvSpPr txBox="1"/>
          <p:nvPr/>
        </p:nvSpPr>
        <p:spPr>
          <a:xfrm>
            <a:off x="3115018" y="4348263"/>
            <a:ext cx="2856689" cy="830997"/>
          </a:xfrm>
          <a:prstGeom prst="rect">
            <a:avLst/>
          </a:prstGeom>
          <a:noFill/>
        </p:spPr>
        <p:txBody>
          <a:bodyPr wrap="square" rtlCol="0">
            <a:spAutoFit/>
          </a:bodyPr>
          <a:lstStyle/>
          <a:p>
            <a:pPr algn="ctr"/>
            <a:r>
              <a:rPr lang="en-US" sz="2000" b="1" dirty="0">
                <a:effectLst>
                  <a:outerShdw blurRad="38100" dist="38100" dir="2700000" algn="tl">
                    <a:srgbClr val="000000">
                      <a:alpha val="43137"/>
                    </a:srgbClr>
                  </a:outerShdw>
                </a:effectLst>
              </a:rPr>
              <a:t>Ahmed Gamal</a:t>
            </a:r>
          </a:p>
          <a:p>
            <a:pPr algn="ctr"/>
            <a:r>
              <a:rPr lang="en-US" sz="1400" b="1" dirty="0">
                <a:effectLst>
                  <a:outerShdw blurRad="38100" dist="38100" dir="2700000" algn="tl">
                    <a:srgbClr val="000000">
                      <a:alpha val="43137"/>
                    </a:srgbClr>
                  </a:outerShdw>
                </a:effectLst>
              </a:rPr>
              <a:t>Python(Preprocessing) SQL(Validation and extra analysis)</a:t>
            </a:r>
          </a:p>
        </p:txBody>
      </p:sp>
      <p:sp>
        <p:nvSpPr>
          <p:cNvPr id="4" name="TextBox 3">
            <a:extLst>
              <a:ext uri="{FF2B5EF4-FFF2-40B4-BE49-F238E27FC236}">
                <a16:creationId xmlns:a16="http://schemas.microsoft.com/office/drawing/2014/main" id="{492AC8AC-2DD1-FAA7-C330-917866B051BD}"/>
              </a:ext>
            </a:extLst>
          </p:cNvPr>
          <p:cNvSpPr txBox="1"/>
          <p:nvPr/>
        </p:nvSpPr>
        <p:spPr>
          <a:xfrm>
            <a:off x="6230053" y="4348263"/>
            <a:ext cx="2155455" cy="615553"/>
          </a:xfrm>
          <a:prstGeom prst="rect">
            <a:avLst/>
          </a:prstGeom>
          <a:noFill/>
        </p:spPr>
        <p:txBody>
          <a:bodyPr wrap="square" rtlCol="0">
            <a:spAutoFit/>
          </a:bodyPr>
          <a:lstStyle/>
          <a:p>
            <a:pPr algn="ctr"/>
            <a:r>
              <a:rPr lang="en-US" sz="2000" b="1" dirty="0">
                <a:effectLst>
                  <a:outerShdw blurRad="38100" dist="38100" dir="2700000" algn="tl">
                    <a:srgbClr val="000000">
                      <a:alpha val="43137"/>
                    </a:srgbClr>
                  </a:outerShdw>
                </a:effectLst>
              </a:rPr>
              <a:t>Rabie Taha</a:t>
            </a:r>
          </a:p>
          <a:p>
            <a:pPr algn="ctr"/>
            <a:r>
              <a:rPr lang="en-US" sz="1400" b="1" dirty="0">
                <a:effectLst>
                  <a:outerShdw blurRad="38100" dist="38100" dir="2700000" algn="tl">
                    <a:srgbClr val="000000">
                      <a:alpha val="43137"/>
                    </a:srgbClr>
                  </a:outerShdw>
                </a:effectLst>
              </a:rPr>
              <a:t>Power Bi</a:t>
            </a:r>
          </a:p>
        </p:txBody>
      </p:sp>
      <p:sp>
        <p:nvSpPr>
          <p:cNvPr id="6" name="TextBox 5">
            <a:extLst>
              <a:ext uri="{FF2B5EF4-FFF2-40B4-BE49-F238E27FC236}">
                <a16:creationId xmlns:a16="http://schemas.microsoft.com/office/drawing/2014/main" id="{8C52CF5A-16C0-9468-88DF-5D77B4503D95}"/>
              </a:ext>
            </a:extLst>
          </p:cNvPr>
          <p:cNvSpPr txBox="1"/>
          <p:nvPr/>
        </p:nvSpPr>
        <p:spPr>
          <a:xfrm>
            <a:off x="9126684" y="4346007"/>
            <a:ext cx="2155455" cy="615553"/>
          </a:xfrm>
          <a:prstGeom prst="rect">
            <a:avLst/>
          </a:prstGeom>
          <a:noFill/>
        </p:spPr>
        <p:txBody>
          <a:bodyPr wrap="square" rtlCol="0">
            <a:spAutoFit/>
          </a:bodyPr>
          <a:lstStyle/>
          <a:p>
            <a:pPr algn="ctr"/>
            <a:r>
              <a:rPr lang="en-US" sz="2000" b="1" dirty="0">
                <a:effectLst>
                  <a:outerShdw blurRad="38100" dist="38100" dir="2700000" algn="tl">
                    <a:srgbClr val="000000">
                      <a:alpha val="43137"/>
                    </a:srgbClr>
                  </a:outerShdw>
                </a:effectLst>
              </a:rPr>
              <a:t>Youssef A.Elhalim</a:t>
            </a:r>
          </a:p>
          <a:p>
            <a:pPr algn="ctr"/>
            <a:r>
              <a:rPr lang="en-US" sz="1400" b="1" dirty="0">
                <a:effectLst>
                  <a:outerShdw blurRad="38100" dist="38100" dir="2700000" algn="tl">
                    <a:srgbClr val="000000">
                      <a:alpha val="43137"/>
                    </a:srgbClr>
                  </a:outerShdw>
                </a:effectLst>
              </a:rPr>
              <a:t>Power Bi</a:t>
            </a:r>
          </a:p>
        </p:txBody>
      </p:sp>
    </p:spTree>
    <p:extLst>
      <p:ext uri="{BB962C8B-B14F-4D97-AF65-F5344CB8AC3E}">
        <p14:creationId xmlns:p14="http://schemas.microsoft.com/office/powerpoint/2010/main" val="17336781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28F76-FE0B-F049-2F76-E55EA1314A10}"/>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Overview</a:t>
            </a:r>
          </a:p>
        </p:txBody>
      </p:sp>
      <p:sp>
        <p:nvSpPr>
          <p:cNvPr id="3" name="Content Placeholder 2">
            <a:extLst>
              <a:ext uri="{FF2B5EF4-FFF2-40B4-BE49-F238E27FC236}">
                <a16:creationId xmlns:a16="http://schemas.microsoft.com/office/drawing/2014/main" id="{C392FD0C-A831-A54D-022F-45829EDB0701}"/>
              </a:ext>
            </a:extLst>
          </p:cNvPr>
          <p:cNvSpPr>
            <a:spLocks noGrp="1"/>
          </p:cNvSpPr>
          <p:nvPr>
            <p:ph idx="1"/>
          </p:nvPr>
        </p:nvSpPr>
        <p:spPr/>
        <p:txBody>
          <a:bodyPr>
            <a:normAutofit/>
          </a:bodyPr>
          <a:lstStyle/>
          <a:p>
            <a:pPr marL="0" indent="0">
              <a:buNone/>
            </a:pPr>
            <a:endParaRPr lang="en-US" dirty="0"/>
          </a:p>
          <a:p>
            <a:pPr>
              <a:buFont typeface="Wingdings" panose="05000000000000000000" pitchFamily="2" charset="2"/>
              <a:buChar char="q"/>
            </a:pPr>
            <a:r>
              <a:rPr lang="en-US" dirty="0"/>
              <a:t>Introduction</a:t>
            </a:r>
          </a:p>
          <a:p>
            <a:pPr>
              <a:buFont typeface="Wingdings" panose="05000000000000000000" pitchFamily="2" charset="2"/>
              <a:buChar char="q"/>
            </a:pPr>
            <a:r>
              <a:rPr lang="en-US" dirty="0"/>
              <a:t>Challenges and Solutions</a:t>
            </a:r>
          </a:p>
          <a:p>
            <a:pPr>
              <a:buFont typeface="Wingdings" panose="05000000000000000000" pitchFamily="2" charset="2"/>
              <a:buChar char="q"/>
            </a:pPr>
            <a:r>
              <a:rPr lang="en-US" dirty="0"/>
              <a:t>Data Cleaning and Preprocessing</a:t>
            </a:r>
          </a:p>
          <a:p>
            <a:pPr>
              <a:buFont typeface="Wingdings" panose="05000000000000000000" pitchFamily="2" charset="2"/>
              <a:buChar char="q"/>
            </a:pPr>
            <a:r>
              <a:rPr lang="en-US" dirty="0"/>
              <a:t>Questions and their Answers</a:t>
            </a:r>
          </a:p>
          <a:p>
            <a:pPr>
              <a:buFont typeface="Wingdings" panose="05000000000000000000" pitchFamily="2" charset="2"/>
              <a:buChar char="q"/>
            </a:pPr>
            <a:r>
              <a:rPr lang="en-US" dirty="0"/>
              <a:t>Performing Validation and More analysis using SQL </a:t>
            </a:r>
          </a:p>
          <a:p>
            <a:pPr>
              <a:buFont typeface="Wingdings" panose="05000000000000000000" pitchFamily="2" charset="2"/>
              <a:buChar char="q"/>
            </a:pPr>
            <a:r>
              <a:rPr lang="en-US" dirty="0"/>
              <a:t>Driving Insights</a:t>
            </a:r>
          </a:p>
        </p:txBody>
      </p:sp>
    </p:spTree>
    <p:extLst>
      <p:ext uri="{BB962C8B-B14F-4D97-AF65-F5344CB8AC3E}">
        <p14:creationId xmlns:p14="http://schemas.microsoft.com/office/powerpoint/2010/main" val="4168772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EA8FD-1A75-C9DC-ED8E-F56D41E66E26}"/>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Introduction</a:t>
            </a:r>
          </a:p>
        </p:txBody>
      </p:sp>
      <p:sp>
        <p:nvSpPr>
          <p:cNvPr id="3" name="Content Placeholder 2">
            <a:extLst>
              <a:ext uri="{FF2B5EF4-FFF2-40B4-BE49-F238E27FC236}">
                <a16:creationId xmlns:a16="http://schemas.microsoft.com/office/drawing/2014/main" id="{94E6CF0B-16F3-E47C-4661-55E70BB9D753}"/>
              </a:ext>
            </a:extLst>
          </p:cNvPr>
          <p:cNvSpPr>
            <a:spLocks noGrp="1"/>
          </p:cNvSpPr>
          <p:nvPr>
            <p:ph idx="1"/>
          </p:nvPr>
        </p:nvSpPr>
        <p:spPr/>
        <p:txBody>
          <a:bodyPr>
            <a:normAutofit lnSpcReduction="10000"/>
          </a:bodyPr>
          <a:lstStyle/>
          <a:p>
            <a:r>
              <a:rPr lang="en-US" b="1" dirty="0"/>
              <a:t>Cybersecurity Importance</a:t>
            </a:r>
            <a:r>
              <a:rPr lang="en-US" dirty="0"/>
              <a:t>:</a:t>
            </a:r>
          </a:p>
          <a:p>
            <a:pPr>
              <a:buFont typeface="Arial" panose="020B0604020202020204" pitchFamily="34" charset="0"/>
              <a:buChar char="•"/>
            </a:pPr>
            <a:r>
              <a:rPr lang="en-US" dirty="0"/>
              <a:t>In today’s digital world, cybersecurity is a major concern for organizations worldwide.</a:t>
            </a:r>
          </a:p>
          <a:p>
            <a:r>
              <a:rPr lang="en-US" b="1" dirty="0"/>
              <a:t>Increased Threats</a:t>
            </a:r>
            <a:r>
              <a:rPr lang="en-US" dirty="0"/>
              <a:t>:</a:t>
            </a:r>
          </a:p>
          <a:p>
            <a:pPr>
              <a:buFont typeface="Arial" panose="020B0604020202020204" pitchFamily="34" charset="0"/>
              <a:buChar char="•"/>
            </a:pPr>
            <a:r>
              <a:rPr lang="en-US" dirty="0"/>
              <a:t>With the rise of online services and interconnected networks, cyber-attacks are becoming more frequent and sophisticated.</a:t>
            </a:r>
          </a:p>
          <a:p>
            <a:pPr>
              <a:buFont typeface="Arial" panose="020B0604020202020204" pitchFamily="34" charset="0"/>
              <a:buChar char="•"/>
            </a:pPr>
            <a:r>
              <a:rPr lang="en-US" dirty="0"/>
              <a:t>These attacks pose serious risks to sensitive data and operations.</a:t>
            </a:r>
          </a:p>
          <a:p>
            <a:r>
              <a:rPr lang="en-US" b="1" dirty="0"/>
              <a:t>Project Focus</a:t>
            </a:r>
            <a:r>
              <a:rPr lang="en-US" dirty="0"/>
              <a:t>:</a:t>
            </a:r>
          </a:p>
          <a:p>
            <a:pPr>
              <a:buFont typeface="Arial" panose="020B0604020202020204" pitchFamily="34" charset="0"/>
              <a:buChar char="•"/>
            </a:pPr>
            <a:r>
              <a:rPr lang="en-US" dirty="0"/>
              <a:t>This project analyzes a comprehensive cybersecurity dataset.</a:t>
            </a:r>
          </a:p>
          <a:p>
            <a:pPr>
              <a:buFont typeface="Arial" panose="020B0604020202020204" pitchFamily="34" charset="0"/>
              <a:buChar char="•"/>
            </a:pPr>
            <a:r>
              <a:rPr lang="en-US" dirty="0"/>
              <a:t>The goal is to uncover key insights into network vulnerabilities, attack patterns, and the effectiveness of security measures.</a:t>
            </a:r>
          </a:p>
          <a:p>
            <a:pPr>
              <a:buFont typeface="Arial" panose="020B0604020202020204" pitchFamily="34" charset="0"/>
              <a:buChar char="•"/>
            </a:pPr>
            <a:endParaRPr lang="en-US" dirty="0"/>
          </a:p>
          <a:p>
            <a:pPr>
              <a:buFont typeface="Arial" panose="020B0604020202020204" pitchFamily="34" charset="0"/>
              <a:buChar char="•"/>
            </a:pPr>
            <a:endParaRPr lang="en-US" dirty="0"/>
          </a:p>
        </p:txBody>
      </p:sp>
    </p:spTree>
    <p:extLst>
      <p:ext uri="{BB962C8B-B14F-4D97-AF65-F5344CB8AC3E}">
        <p14:creationId xmlns:p14="http://schemas.microsoft.com/office/powerpoint/2010/main" val="3368704969"/>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946AB-4711-93C1-76A9-5E7ABDEB04B7}"/>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Challenges and Solutions</a:t>
            </a:r>
          </a:p>
        </p:txBody>
      </p:sp>
      <p:sp>
        <p:nvSpPr>
          <p:cNvPr id="3" name="Content Placeholder 2">
            <a:extLst>
              <a:ext uri="{FF2B5EF4-FFF2-40B4-BE49-F238E27FC236}">
                <a16:creationId xmlns:a16="http://schemas.microsoft.com/office/drawing/2014/main" id="{A774F260-BB12-0B15-5DD3-536D2DC0CF53}"/>
              </a:ext>
            </a:extLst>
          </p:cNvPr>
          <p:cNvSpPr>
            <a:spLocks noGrp="1"/>
          </p:cNvSpPr>
          <p:nvPr>
            <p:ph sz="half" idx="1"/>
          </p:nvPr>
        </p:nvSpPr>
        <p:spPr>
          <a:xfrm>
            <a:off x="457200" y="1845734"/>
            <a:ext cx="5516881" cy="4023360"/>
          </a:xfrm>
        </p:spPr>
        <p:txBody>
          <a:bodyPr/>
          <a:lstStyle/>
          <a:p>
            <a:r>
              <a:rPr lang="en-US" b="1" dirty="0"/>
              <a:t>Challenges</a:t>
            </a:r>
          </a:p>
          <a:p>
            <a:pPr marL="0" indent="0">
              <a:buNone/>
            </a:pPr>
            <a:r>
              <a:rPr lang="en-US" dirty="0"/>
              <a:t>Limited Knowledge of Cybersecurity in the Team:</a:t>
            </a:r>
          </a:p>
          <a:p>
            <a:pPr marL="0" indent="0">
              <a:buNone/>
            </a:pPr>
            <a:r>
              <a:rPr lang="en-US" dirty="0"/>
              <a:t>The team initially lacked sufficient knowledge in cybersecurity, requiring us to study and learn about the field to better understand and analyze the data.</a:t>
            </a:r>
            <a:br>
              <a:rPr lang="en-US" dirty="0"/>
            </a:br>
            <a:br>
              <a:rPr lang="en-US" dirty="0"/>
            </a:br>
            <a:r>
              <a:rPr lang="en-US" dirty="0"/>
              <a:t>Dealing with Missing Values:</a:t>
            </a:r>
          </a:p>
          <a:p>
            <a:r>
              <a:rPr lang="en-US" dirty="0"/>
              <a:t> There were many missing values in the dataset, which we had to handle by replacing or imputing them to maintain the integrity of the analysis.</a:t>
            </a:r>
          </a:p>
        </p:txBody>
      </p:sp>
      <p:sp>
        <p:nvSpPr>
          <p:cNvPr id="4" name="Content Placeholder 3">
            <a:extLst>
              <a:ext uri="{FF2B5EF4-FFF2-40B4-BE49-F238E27FC236}">
                <a16:creationId xmlns:a16="http://schemas.microsoft.com/office/drawing/2014/main" id="{27722498-90B9-5D89-6122-7AF668483299}"/>
              </a:ext>
            </a:extLst>
          </p:cNvPr>
          <p:cNvSpPr>
            <a:spLocks noGrp="1"/>
          </p:cNvSpPr>
          <p:nvPr>
            <p:ph sz="half" idx="2"/>
          </p:nvPr>
        </p:nvSpPr>
        <p:spPr>
          <a:xfrm>
            <a:off x="6478620" y="1845735"/>
            <a:ext cx="4863831" cy="4023360"/>
          </a:xfrm>
        </p:spPr>
        <p:txBody>
          <a:bodyPr/>
          <a:lstStyle/>
          <a:p>
            <a:r>
              <a:rPr lang="en-US" b="1" dirty="0"/>
              <a:t>Solutions</a:t>
            </a:r>
          </a:p>
          <a:p>
            <a:pPr>
              <a:buFont typeface="Courier New" panose="02070309020205020404" pitchFamily="49" charset="0"/>
              <a:buChar char="o"/>
            </a:pPr>
            <a:r>
              <a:rPr lang="en-US" dirty="0"/>
              <a:t>We start to search on the internet to know more about the data and the cybersecurity field , This helps us to understand the dataset features and driving insights from it.</a:t>
            </a:r>
          </a:p>
          <a:p>
            <a:pPr>
              <a:buFont typeface="Courier New" panose="02070309020205020404" pitchFamily="49" charset="0"/>
              <a:buChar char="o"/>
            </a:pPr>
            <a:r>
              <a:rPr lang="en-US" dirty="0"/>
              <a:t>Knowing more about the dataset made it easy to figure what is the best way to handle missing values</a:t>
            </a:r>
          </a:p>
        </p:txBody>
      </p:sp>
      <p:sp>
        <p:nvSpPr>
          <p:cNvPr id="5" name="Rectangle 4">
            <a:extLst>
              <a:ext uri="{FF2B5EF4-FFF2-40B4-BE49-F238E27FC236}">
                <a16:creationId xmlns:a16="http://schemas.microsoft.com/office/drawing/2014/main" id="{6038864F-8D0B-9AD9-CFF9-CE9FE3F0206E}"/>
              </a:ext>
            </a:extLst>
          </p:cNvPr>
          <p:cNvSpPr/>
          <p:nvPr/>
        </p:nvSpPr>
        <p:spPr>
          <a:xfrm>
            <a:off x="5939385" y="1737360"/>
            <a:ext cx="313232" cy="45856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91754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8A63F-ECAC-2952-3131-1628EC3975D0}"/>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Data Cleaning And Preprocessing</a:t>
            </a:r>
          </a:p>
        </p:txBody>
      </p:sp>
      <p:sp>
        <p:nvSpPr>
          <p:cNvPr id="3" name="Content Placeholder 2">
            <a:extLst>
              <a:ext uri="{FF2B5EF4-FFF2-40B4-BE49-F238E27FC236}">
                <a16:creationId xmlns:a16="http://schemas.microsoft.com/office/drawing/2014/main" id="{F80387FD-FF04-94AB-5D27-98748655057A}"/>
              </a:ext>
            </a:extLst>
          </p:cNvPr>
          <p:cNvSpPr>
            <a:spLocks noGrp="1"/>
          </p:cNvSpPr>
          <p:nvPr>
            <p:ph idx="1"/>
          </p:nvPr>
        </p:nvSpPr>
        <p:spPr>
          <a:xfrm>
            <a:off x="1097280" y="1845734"/>
            <a:ext cx="10322992" cy="4389696"/>
          </a:xfrm>
        </p:spPr>
        <p:txBody>
          <a:bodyPr>
            <a:normAutofit/>
          </a:bodyPr>
          <a:lstStyle/>
          <a:p>
            <a:pPr marL="0" indent="0">
              <a:buNone/>
            </a:pPr>
            <a:r>
              <a:rPr lang="en-US" dirty="0"/>
              <a:t>In this step, We used Python to deal with the dataset and we made the following actions:</a:t>
            </a:r>
          </a:p>
          <a:p>
            <a:pPr marL="457200" indent="-457200">
              <a:buFont typeface="+mj-lt"/>
              <a:buAutoNum type="arabicPeriod"/>
            </a:pPr>
            <a:r>
              <a:rPr lang="en-US" dirty="0"/>
              <a:t>Loading the dataset</a:t>
            </a:r>
          </a:p>
          <a:p>
            <a:pPr marL="457200" indent="-457200">
              <a:buFont typeface="+mj-lt"/>
              <a:buAutoNum type="arabicPeriod"/>
            </a:pPr>
            <a:r>
              <a:rPr lang="en-US" dirty="0"/>
              <a:t>Dataset basic exploration</a:t>
            </a:r>
          </a:p>
          <a:p>
            <a:pPr marL="457200" indent="-457200">
              <a:buFont typeface="+mj-lt"/>
              <a:buAutoNum type="arabicPeriod"/>
            </a:pPr>
            <a:r>
              <a:rPr lang="en-US" dirty="0"/>
              <a:t>Check for missing &amp; Duplicated values to handle them</a:t>
            </a:r>
          </a:p>
          <a:p>
            <a:pPr marL="457200" indent="-457200">
              <a:buFont typeface="+mj-lt"/>
              <a:buAutoNum type="arabicPeriod"/>
            </a:pPr>
            <a:r>
              <a:rPr lang="en-US" dirty="0"/>
              <a:t>Handle the missing values with what is appropriate for each of them</a:t>
            </a:r>
          </a:p>
          <a:p>
            <a:pPr marL="457200" indent="-457200">
              <a:buFont typeface="+mj-lt"/>
              <a:buAutoNum type="arabicPeriod"/>
            </a:pPr>
            <a:r>
              <a:rPr lang="en-US" dirty="0"/>
              <a:t>Extracting Features &amp; Creating new ones</a:t>
            </a:r>
          </a:p>
          <a:p>
            <a:pPr marL="457200" indent="-457200">
              <a:buFont typeface="+mj-lt"/>
              <a:buAutoNum type="arabicPeriod"/>
            </a:pPr>
            <a:r>
              <a:rPr lang="en-US" dirty="0"/>
              <a:t>Performing a last check to our data to make sure it’s ready for the analysis</a:t>
            </a:r>
          </a:p>
          <a:p>
            <a:pPr marL="457200" indent="-457200">
              <a:buFont typeface="+mj-lt"/>
              <a:buAutoNum type="arabicPeriod"/>
            </a:pPr>
            <a:r>
              <a:rPr lang="en-US" dirty="0"/>
              <a:t>Driving some visuals to reach some conclusions </a:t>
            </a:r>
          </a:p>
          <a:p>
            <a:pPr marL="0" indent="0">
              <a:buNone/>
            </a:pPr>
            <a:r>
              <a:rPr lang="en-US" b="1" dirty="0"/>
              <a:t>You can access the Colab Notebook through this link</a:t>
            </a:r>
            <a:r>
              <a:rPr lang="en-US" dirty="0"/>
              <a:t>: </a:t>
            </a:r>
            <a:r>
              <a:rPr lang="en-US" dirty="0">
                <a:hlinkClick r:id="rId2"/>
              </a:rPr>
              <a:t>Click here</a:t>
            </a: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589013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0EFC9-99D1-2874-0D23-EC51AD13FEB1}"/>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Questions and their Answers(1)</a:t>
            </a:r>
          </a:p>
        </p:txBody>
      </p:sp>
      <p:sp>
        <p:nvSpPr>
          <p:cNvPr id="3" name="Content Placeholder 2">
            <a:extLst>
              <a:ext uri="{FF2B5EF4-FFF2-40B4-BE49-F238E27FC236}">
                <a16:creationId xmlns:a16="http://schemas.microsoft.com/office/drawing/2014/main" id="{7ADDCBEB-A4FE-CA68-77BF-CB8F0F65898B}"/>
              </a:ext>
            </a:extLst>
          </p:cNvPr>
          <p:cNvSpPr>
            <a:spLocks noGrp="1"/>
          </p:cNvSpPr>
          <p:nvPr>
            <p:ph idx="1"/>
          </p:nvPr>
        </p:nvSpPr>
        <p:spPr/>
        <p:txBody>
          <a:bodyPr/>
          <a:lstStyle/>
          <a:p>
            <a:pPr marL="457200" indent="-457200">
              <a:buFont typeface="+mj-lt"/>
              <a:buAutoNum type="arabicParenR"/>
            </a:pPr>
            <a:r>
              <a:rPr lang="en-US" dirty="0"/>
              <a:t>Which countries have the highest count of cyber attacks, and what insights can be drawn from this geographic distribution?</a:t>
            </a:r>
          </a:p>
          <a:p>
            <a:pPr marL="457200" indent="-457200">
              <a:buFont typeface="+mj-lt"/>
              <a:buAutoNum type="arabicParenR"/>
            </a:pPr>
            <a:r>
              <a:rPr lang="en-US" dirty="0"/>
              <a:t>How many malware indicators were detected over the past months, and what trends can be observed in their frequency?</a:t>
            </a:r>
          </a:p>
          <a:p>
            <a:pPr marL="0" indent="0">
              <a:buNone/>
            </a:pPr>
            <a:endParaRPr lang="en-US" dirty="0"/>
          </a:p>
        </p:txBody>
      </p:sp>
      <p:pic>
        <p:nvPicPr>
          <p:cNvPr id="5" name="Picture 4" descr="A screenshot of a computer screen&#10;&#10;Description automatically generated">
            <a:extLst>
              <a:ext uri="{FF2B5EF4-FFF2-40B4-BE49-F238E27FC236}">
                <a16:creationId xmlns:a16="http://schemas.microsoft.com/office/drawing/2014/main" id="{A69A573B-D680-E4F1-A995-1C179BB32C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320" y="3429000"/>
            <a:ext cx="9840758" cy="3072504"/>
          </a:xfrm>
          <a:prstGeom prst="rect">
            <a:avLst/>
          </a:prstGeom>
        </p:spPr>
      </p:pic>
    </p:spTree>
    <p:extLst>
      <p:ext uri="{BB962C8B-B14F-4D97-AF65-F5344CB8AC3E}">
        <p14:creationId xmlns:p14="http://schemas.microsoft.com/office/powerpoint/2010/main" val="152613312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6230-924D-3AC7-1216-493E99475402}"/>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Questions and their Answers(2)</a:t>
            </a:r>
          </a:p>
        </p:txBody>
      </p:sp>
      <p:sp>
        <p:nvSpPr>
          <p:cNvPr id="3" name="Content Placeholder 2">
            <a:extLst>
              <a:ext uri="{FF2B5EF4-FFF2-40B4-BE49-F238E27FC236}">
                <a16:creationId xmlns:a16="http://schemas.microsoft.com/office/drawing/2014/main" id="{E9316016-E705-B2F6-B429-A123111D1641}"/>
              </a:ext>
            </a:extLst>
          </p:cNvPr>
          <p:cNvSpPr>
            <a:spLocks noGrp="1"/>
          </p:cNvSpPr>
          <p:nvPr>
            <p:ph idx="1"/>
          </p:nvPr>
        </p:nvSpPr>
        <p:spPr/>
        <p:txBody>
          <a:bodyPr/>
          <a:lstStyle/>
          <a:p>
            <a:pPr marL="457200" indent="-457200">
              <a:buFont typeface="+mj-lt"/>
              <a:buAutoNum type="arabicParenR"/>
            </a:pPr>
            <a:r>
              <a:rPr lang="en-US" dirty="0"/>
              <a:t>What is the total count of attacks recorded in the countries, and how does this figure relate to the total number of attacks across all cities?</a:t>
            </a:r>
          </a:p>
          <a:p>
            <a:pPr marL="457200" indent="-457200">
              <a:buFont typeface="+mj-lt"/>
              <a:buAutoNum type="arabicParenR"/>
            </a:pPr>
            <a:r>
              <a:rPr lang="en-US" dirty="0"/>
              <a:t>What insights can be drawn from the user information associated with each attack, particularly regarding the users from each city?</a:t>
            </a:r>
          </a:p>
        </p:txBody>
      </p:sp>
      <p:pic>
        <p:nvPicPr>
          <p:cNvPr id="5" name="Picture 4" descr="A screenshot of a computer&#10;&#10;Description automatically generated">
            <a:extLst>
              <a:ext uri="{FF2B5EF4-FFF2-40B4-BE49-F238E27FC236}">
                <a16:creationId xmlns:a16="http://schemas.microsoft.com/office/drawing/2014/main" id="{9D1AF4DA-DC96-8D8E-2E77-E4BAB7F4C7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399" y="3289117"/>
            <a:ext cx="10493202" cy="3568883"/>
          </a:xfrm>
          <a:prstGeom prst="rect">
            <a:avLst/>
          </a:prstGeom>
        </p:spPr>
      </p:pic>
    </p:spTree>
    <p:extLst>
      <p:ext uri="{BB962C8B-B14F-4D97-AF65-F5344CB8AC3E}">
        <p14:creationId xmlns:p14="http://schemas.microsoft.com/office/powerpoint/2010/main" val="1359155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FB56D-5125-7054-F0D1-CA3D5EDB47A2}"/>
              </a:ext>
            </a:extLst>
          </p:cNvPr>
          <p:cNvSpPr>
            <a:spLocks noGrp="1"/>
          </p:cNvSpPr>
          <p:nvPr>
            <p:ph type="title"/>
          </p:nvPr>
        </p:nvSpPr>
        <p:spPr/>
        <p:txBody>
          <a:bodyPr/>
          <a:lstStyle/>
          <a:p>
            <a:pPr algn="ctr"/>
            <a:r>
              <a:rPr lang="en-US" b="1" dirty="0">
                <a:effectLst>
                  <a:outerShdw blurRad="38100" dist="38100" dir="2700000" algn="tl">
                    <a:srgbClr val="000000">
                      <a:alpha val="43137"/>
                    </a:srgbClr>
                  </a:outerShdw>
                </a:effectLst>
              </a:rPr>
              <a:t>Questions and their Answers(3)</a:t>
            </a:r>
          </a:p>
        </p:txBody>
      </p:sp>
      <p:sp>
        <p:nvSpPr>
          <p:cNvPr id="3" name="Content Placeholder 2">
            <a:extLst>
              <a:ext uri="{FF2B5EF4-FFF2-40B4-BE49-F238E27FC236}">
                <a16:creationId xmlns:a16="http://schemas.microsoft.com/office/drawing/2014/main" id="{13797EBB-CC5F-230F-9898-272D3FD69103}"/>
              </a:ext>
            </a:extLst>
          </p:cNvPr>
          <p:cNvSpPr>
            <a:spLocks noGrp="1"/>
          </p:cNvSpPr>
          <p:nvPr>
            <p:ph idx="1"/>
          </p:nvPr>
        </p:nvSpPr>
        <p:spPr/>
        <p:txBody>
          <a:bodyPr/>
          <a:lstStyle/>
          <a:p>
            <a:pPr marL="457200" indent="-457200">
              <a:buFont typeface="+mj-lt"/>
              <a:buAutoNum type="arabicParenR"/>
            </a:pPr>
            <a:r>
              <a:rPr lang="en-US" dirty="0"/>
              <a:t>What is the daily trend of anomaly scores, and how do they correlate with the count of malware indicators detected? On which days do the highest anomaly scores occur, and do those days show an increase in malware indicators?</a:t>
            </a:r>
          </a:p>
          <a:p>
            <a:pPr marL="457200" indent="-457200">
              <a:buFont typeface="+mj-lt"/>
              <a:buAutoNum type="arabicParenR"/>
            </a:pPr>
            <a:r>
              <a:rPr lang="en-US" dirty="0"/>
              <a:t>Which devices or operating systems are most frequently targeted by attacks?</a:t>
            </a:r>
          </a:p>
        </p:txBody>
      </p:sp>
      <p:pic>
        <p:nvPicPr>
          <p:cNvPr id="5" name="Picture 4">
            <a:extLst>
              <a:ext uri="{FF2B5EF4-FFF2-40B4-BE49-F238E27FC236}">
                <a16:creationId xmlns:a16="http://schemas.microsoft.com/office/drawing/2014/main" id="{7492C924-0EE3-90A1-33E8-6D70B85830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3219263"/>
            <a:ext cx="10058400" cy="3638737"/>
          </a:xfrm>
          <a:prstGeom prst="rect">
            <a:avLst/>
          </a:prstGeom>
        </p:spPr>
      </p:pic>
    </p:spTree>
    <p:extLst>
      <p:ext uri="{BB962C8B-B14F-4D97-AF65-F5344CB8AC3E}">
        <p14:creationId xmlns:p14="http://schemas.microsoft.com/office/powerpoint/2010/main" val="396981792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547</TotalTime>
  <Words>1115</Words>
  <Application>Microsoft Office PowerPoint</Application>
  <PresentationFormat>Widescreen</PresentationFormat>
  <Paragraphs>89</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Courier New</vt:lpstr>
      <vt:lpstr>Times New Roman</vt:lpstr>
      <vt:lpstr>Wingdings</vt:lpstr>
      <vt:lpstr>Retrospect</vt:lpstr>
      <vt:lpstr>Cybersecurity Attacks Project</vt:lpstr>
      <vt:lpstr>Meet Our Team</vt:lpstr>
      <vt:lpstr>Overview</vt:lpstr>
      <vt:lpstr>Introduction</vt:lpstr>
      <vt:lpstr>Challenges and Solutions</vt:lpstr>
      <vt:lpstr>Data Cleaning And Preprocessing</vt:lpstr>
      <vt:lpstr>Questions and their Answers(1)</vt:lpstr>
      <vt:lpstr>Questions and their Answers(2)</vt:lpstr>
      <vt:lpstr>Questions and their Answers(3)</vt:lpstr>
      <vt:lpstr>Questions and their Answers(4)</vt:lpstr>
      <vt:lpstr>Questions and their Answers(5)</vt:lpstr>
      <vt:lpstr>Questions and their Answers(6)</vt:lpstr>
      <vt:lpstr>Performing Validation and more analysis using SQL</vt:lpstr>
      <vt:lpstr>Driving Insights(1)</vt:lpstr>
      <vt:lpstr>Driving Insights(2)</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Youssef Ahmed Khalil</dc:creator>
  <cp:lastModifiedBy>يوسف احمد خليل احمد</cp:lastModifiedBy>
  <cp:revision>12</cp:revision>
  <dcterms:created xsi:type="dcterms:W3CDTF">2024-10-02T18:33:22Z</dcterms:created>
  <dcterms:modified xsi:type="dcterms:W3CDTF">2024-10-20T10:07:23Z</dcterms:modified>
</cp:coreProperties>
</file>

<file path=docProps/thumbnail.jpeg>
</file>